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8" r:id="rId2"/>
    <p:sldId id="393" r:id="rId3"/>
    <p:sldId id="276" r:id="rId4"/>
    <p:sldId id="394" r:id="rId5"/>
    <p:sldId id="300" r:id="rId6"/>
    <p:sldId id="289" r:id="rId7"/>
    <p:sldId id="366" r:id="rId8"/>
    <p:sldId id="323" r:id="rId9"/>
    <p:sldId id="395" r:id="rId10"/>
    <p:sldId id="305" r:id="rId11"/>
    <p:sldId id="560" r:id="rId12"/>
    <p:sldId id="306" r:id="rId13"/>
    <p:sldId id="307" r:id="rId14"/>
    <p:sldId id="322" r:id="rId15"/>
    <p:sldId id="539" r:id="rId16"/>
    <p:sldId id="538" r:id="rId17"/>
    <p:sldId id="541" r:id="rId18"/>
    <p:sldId id="542" r:id="rId19"/>
    <p:sldId id="543" r:id="rId20"/>
    <p:sldId id="546" r:id="rId21"/>
    <p:sldId id="545" r:id="rId22"/>
    <p:sldId id="563" r:id="rId23"/>
    <p:sldId id="571" r:id="rId24"/>
    <p:sldId id="576" r:id="rId25"/>
    <p:sldId id="577" r:id="rId26"/>
    <p:sldId id="547" r:id="rId27"/>
    <p:sldId id="550" r:id="rId28"/>
    <p:sldId id="548" r:id="rId29"/>
    <p:sldId id="551" r:id="rId30"/>
    <p:sldId id="549" r:id="rId31"/>
    <p:sldId id="567" r:id="rId32"/>
    <p:sldId id="564" r:id="rId33"/>
    <p:sldId id="604" r:id="rId34"/>
    <p:sldId id="605" r:id="rId35"/>
    <p:sldId id="575" r:id="rId36"/>
    <p:sldId id="603" r:id="rId37"/>
    <p:sldId id="565" r:id="rId38"/>
    <p:sldId id="606" r:id="rId39"/>
    <p:sldId id="552" r:id="rId40"/>
    <p:sldId id="570" r:id="rId41"/>
    <p:sldId id="578" r:id="rId42"/>
    <p:sldId id="588" r:id="rId43"/>
    <p:sldId id="573" r:id="rId44"/>
    <p:sldId id="582" r:id="rId45"/>
    <p:sldId id="585" r:id="rId46"/>
    <p:sldId id="489" r:id="rId47"/>
    <p:sldId id="485" r:id="rId48"/>
    <p:sldId id="459" r:id="rId49"/>
    <p:sldId id="317" r:id="rId50"/>
    <p:sldId id="460" r:id="rId51"/>
    <p:sldId id="568" r:id="rId52"/>
    <p:sldId id="561" r:id="rId53"/>
    <p:sldId id="569" r:id="rId5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B2A"/>
    <a:srgbClr val="FD2990"/>
    <a:srgbClr val="D9D9D9"/>
    <a:srgbClr val="691B3A"/>
    <a:srgbClr val="7D2345"/>
    <a:srgbClr val="A62E5C"/>
    <a:srgbClr val="638A27"/>
    <a:srgbClr val="77A032"/>
    <a:srgbClr val="9BC850"/>
    <a:srgbClr val="4D4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2"/>
    <p:restoredTop sz="60286"/>
  </p:normalViewPr>
  <p:slideViewPr>
    <p:cSldViewPr snapToGrid="0" snapToObjects="1">
      <p:cViewPr varScale="1">
        <p:scale>
          <a:sx n="62" d="100"/>
          <a:sy n="62" d="100"/>
        </p:scale>
        <p:origin x="21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68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90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7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68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29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8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14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15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9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35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50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35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54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6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9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99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0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28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9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1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62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5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3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92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1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more than just cultural awareness and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0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0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5675127" cy="1036297"/>
          </a:xfrm>
        </p:spPr>
        <p:txBody>
          <a:bodyPr anchor="b">
            <a:noAutofit/>
          </a:bodyPr>
          <a:lstStyle>
            <a:lvl1pPr algn="l">
              <a:defRPr sz="4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More Information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10293" y="640057"/>
            <a:ext cx="5278211" cy="8985638"/>
          </a:xfrm>
        </p:spPr>
        <p:txBody>
          <a:bodyPr anchor="ctr"/>
          <a:lstStyle>
            <a:lvl1pPr algn="r">
              <a:defRPr sz="3600">
                <a:solidFill>
                  <a:schemeClr val="accent1"/>
                </a:solidFill>
                <a:latin typeface="+mn-lt"/>
              </a:defRPr>
            </a:lvl1pPr>
            <a:lvl2pPr marL="879005" indent="-433395" algn="r">
              <a:buFont typeface="Myriad Pro" panose="020B0503030403020204" pitchFamily="34" charset="0"/>
              <a:buChar char=" "/>
              <a:defRPr sz="36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1324611" indent="-430347" algn="r">
              <a:buFont typeface="Myriad Pro" panose="020B0503030403020204" pitchFamily="34" charset="0"/>
              <a:buChar char=" "/>
              <a:defRPr sz="36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645086" indent="-320472" algn="r">
              <a:buFont typeface="Myriad Pro" panose="020B0503030403020204" pitchFamily="34" charset="0"/>
              <a:buChar char=" "/>
              <a:defRPr sz="36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645083" indent="0" algn="r">
              <a:buFont typeface="Myriad Pro" panose="020B0503030403020204" pitchFamily="34" charset="0"/>
              <a:buNone/>
              <a:defRPr sz="36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877050" y="640057"/>
            <a:ext cx="0" cy="89856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604567" y="2398355"/>
            <a:ext cx="9410219" cy="5469038"/>
          </a:xfrm>
        </p:spPr>
        <p:txBody>
          <a:bodyPr anchor="ctr"/>
          <a:lstStyle>
            <a:lvl1pPr>
              <a:lnSpc>
                <a:spcPct val="100000"/>
              </a:lnSpc>
              <a:defRPr sz="54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2194561" y="0"/>
            <a:ext cx="219456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00" b="0" dirty="0">
                <a:latin typeface="Gotham Medium" panose="02000604030000020004" pitchFamily="50" charset="0"/>
              </a:rPr>
              <a:t>This slide is </a:t>
            </a:r>
            <a:r>
              <a:rPr lang="en-US" sz="21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21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2100" b="0" dirty="0">
                <a:latin typeface="Gotham Medium" panose="02000604030000020004" pitchFamily="50" charset="0"/>
              </a:rPr>
              <a:t>with </a:t>
            </a:r>
            <a:r>
              <a:rPr lang="en-US" sz="21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2708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84667" y="4509991"/>
            <a:ext cx="15105359" cy="25876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584667" y="3107807"/>
            <a:ext cx="15105359" cy="1250066"/>
          </a:xfrm>
        </p:spPr>
        <p:txBody>
          <a:bodyPr anchor="b">
            <a:normAutofit/>
          </a:bodyPr>
          <a:lstStyle>
            <a:lvl1pPr algn="l">
              <a:defRPr sz="7199" spc="-168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13845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1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14" r:id="rId56"/>
    <p:sldLayoutId id="2147483736" r:id="rId57"/>
    <p:sldLayoutId id="2147483739" r:id="rId58"/>
    <p:sldLayoutId id="2147483740" r:id="rId5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dhithiRav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05D75-8929-6044-BAA1-91E5CA739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Started to Build Applications with React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E7D3E-11AC-3447-8441-6D7F619AC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Adhithi</a:t>
            </a:r>
            <a:r>
              <a:rPr lang="en-US" dirty="0"/>
              <a:t> Ravichandran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23CC1-7CAE-3444-BD06-D696E6817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Consultant, Author, Speaker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F0420-FEA6-8147-9E12-C8BE820284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AdhithiRavi</a:t>
            </a:r>
            <a:r>
              <a:rPr lang="en-US" dirty="0"/>
              <a:t> </a:t>
            </a:r>
            <a:r>
              <a:rPr lang="en-US" dirty="0" err="1"/>
              <a:t>www.adhithiravichandran.com</a:t>
            </a:r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C726E69-ACE6-A64C-A00F-6E13EBDF2F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77726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126DF-1154-4913-8539-8260B9A86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019" y="640057"/>
            <a:ext cx="5640485" cy="8985638"/>
          </a:xfrm>
        </p:spPr>
        <p:txBody>
          <a:bodyPr/>
          <a:lstStyle/>
          <a:p>
            <a:r>
              <a:rPr lang="en-US" dirty="0"/>
              <a:t>Offers lots of flexibility</a:t>
            </a:r>
          </a:p>
          <a:p>
            <a:r>
              <a:rPr lang="en-US" dirty="0"/>
              <a:t>Freedom to choose state management, navigation, server-side rendering and more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C3DF3-FBB8-43AB-B5A5-C2D720E8D45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008" y="2397920"/>
            <a:ext cx="5469731" cy="546973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4B706-0610-455B-9D1F-A723D93D0FF1}"/>
              </a:ext>
            </a:extLst>
          </p:cNvPr>
          <p:cNvSpPr txBox="1">
            <a:spLocks/>
          </p:cNvSpPr>
          <p:nvPr/>
        </p:nvSpPr>
        <p:spPr>
          <a:xfrm>
            <a:off x="4225643" y="1244477"/>
            <a:ext cx="16168457" cy="655697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5400" dirty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38876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0C8F-2133-5742-A27E-FCDD6854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vs.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3EEDA-96C3-944B-8631-F67A29492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6C0EEA-A795-4C4B-84ED-54D96FBFE0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8" name="Content Placeholder 1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BF9F3CFC-1718-6842-AFFD-5FE6A73B2EF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861441" y="3185824"/>
            <a:ext cx="8134560" cy="4067280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42D82A8-9632-C946-8F79-C1BEDCE1E12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568" y="3033112"/>
            <a:ext cx="4142382" cy="42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08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61A6F-B9AF-491C-BDC6-2921702700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Ease of testing</a:t>
            </a:r>
          </a:p>
          <a:p>
            <a:r>
              <a:rPr lang="en-US" dirty="0"/>
              <a:t>Plenty of testing options like Jest, Cypress, etc..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2ED50-23CA-41C9-9145-B6EBB5D01B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64" y="2397920"/>
            <a:ext cx="5589615" cy="546973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74D457-B1C5-4E65-92B1-F8253A4BD173}"/>
              </a:ext>
            </a:extLst>
          </p:cNvPr>
          <p:cNvSpPr txBox="1">
            <a:spLocks/>
          </p:cNvSpPr>
          <p:nvPr/>
        </p:nvSpPr>
        <p:spPr>
          <a:xfrm>
            <a:off x="4225643" y="956882"/>
            <a:ext cx="16168457" cy="655697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5400" dirty="0"/>
              <a:t>Testing Is Fun</a:t>
            </a:r>
          </a:p>
        </p:txBody>
      </p:sp>
    </p:spTree>
    <p:extLst>
      <p:ext uri="{BB962C8B-B14F-4D97-AF65-F5344CB8AC3E}">
        <p14:creationId xmlns:p14="http://schemas.microsoft.com/office/powerpoint/2010/main" val="28559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A69B7A-B393-44CE-BF21-6111D0EB2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Seamless UI</a:t>
            </a:r>
          </a:p>
          <a:p>
            <a:r>
              <a:rPr lang="en-US" dirty="0"/>
              <a:t>Highly responsive and rich UI</a:t>
            </a:r>
          </a:p>
          <a:p>
            <a:r>
              <a:rPr lang="en-US" dirty="0"/>
              <a:t>Quick loading times enabling a smooth user experience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A8D2A-55D2-4E75-9773-49F61BA0E27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88" y="2397920"/>
            <a:ext cx="3371367" cy="54697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0EFF3E-B8B0-4642-B6ED-59D705BBA12C}"/>
              </a:ext>
            </a:extLst>
          </p:cNvPr>
          <p:cNvSpPr txBox="1">
            <a:spLocks/>
          </p:cNvSpPr>
          <p:nvPr/>
        </p:nvSpPr>
        <p:spPr>
          <a:xfrm>
            <a:off x="4225643" y="956882"/>
            <a:ext cx="16168457" cy="655697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5400" dirty="0"/>
              <a:t>Builds Rich UI</a:t>
            </a:r>
          </a:p>
        </p:txBody>
      </p:sp>
    </p:spTree>
    <p:extLst>
      <p:ext uri="{BB962C8B-B14F-4D97-AF65-F5344CB8AC3E}">
        <p14:creationId xmlns:p14="http://schemas.microsoft.com/office/powerpoint/2010/main" val="17881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8B79E-8FD7-4191-99B8-0B40DBC11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0293" y="640057"/>
            <a:ext cx="5278211" cy="8985638"/>
          </a:xfrm>
        </p:spPr>
        <p:txBody>
          <a:bodyPr/>
          <a:lstStyle/>
          <a:p>
            <a:r>
              <a:rPr lang="en-US" dirty="0"/>
              <a:t>Code sharing between web and mobile</a:t>
            </a:r>
          </a:p>
          <a:p>
            <a:r>
              <a:rPr lang="en-US" dirty="0"/>
              <a:t>Saves cost of development and maintenance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F54C0-8B0E-42F7-9A1B-D111DA0EEB6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04" y="3492002"/>
            <a:ext cx="5278209" cy="33029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A9103-15CA-4B81-954D-FE3FD052F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038" y="2729602"/>
            <a:ext cx="3218219" cy="52212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D213F4-F96E-4BE2-BB68-B7016E3930D9}"/>
              </a:ext>
            </a:extLst>
          </p:cNvPr>
          <p:cNvSpPr txBox="1">
            <a:spLocks/>
          </p:cNvSpPr>
          <p:nvPr/>
        </p:nvSpPr>
        <p:spPr>
          <a:xfrm>
            <a:off x="4225643" y="956882"/>
            <a:ext cx="16168457" cy="655697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5400" dirty="0"/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23818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9F38-D746-4CE4-AFA3-7AB5CA2D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3E000-259D-B245-B99E-16318DD24EAC}"/>
              </a:ext>
            </a:extLst>
          </p:cNvPr>
          <p:cNvSpPr txBox="1"/>
          <p:nvPr/>
        </p:nvSpPr>
        <p:spPr>
          <a:xfrm>
            <a:off x="13088983" y="4127863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1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E1AE5-555A-D446-84EE-6124EAD4E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4667" y="4509991"/>
            <a:ext cx="11529755" cy="2059253"/>
          </a:xfrm>
        </p:spPr>
        <p:txBody>
          <a:bodyPr>
            <a:normAutofit/>
          </a:bodyPr>
          <a:lstStyle/>
          <a:p>
            <a:r>
              <a:rPr lang="en-US" dirty="0"/>
              <a:t>Components let you split the UI into independent, reusable pieces that are easier to write, test, and maintain.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FC165-0253-FA46-A446-A4EBCBFA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51301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88D500B-C87A-2C43-BDC8-6F6F3D044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75"/>
          <a:stretch/>
        </p:blipFill>
        <p:spPr>
          <a:xfrm>
            <a:off x="0" y="21782"/>
            <a:ext cx="18627634" cy="10265218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B2E096-ECFD-134B-B5DC-FE553F4724CF}"/>
              </a:ext>
            </a:extLst>
          </p:cNvPr>
          <p:cNvSpPr/>
          <p:nvPr/>
        </p:nvSpPr>
        <p:spPr>
          <a:xfrm>
            <a:off x="4350037" y="104501"/>
            <a:ext cx="8007426" cy="6313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C0843-46B4-264E-B4BD-94BEE868AD00}"/>
              </a:ext>
            </a:extLst>
          </p:cNvPr>
          <p:cNvSpPr/>
          <p:nvPr/>
        </p:nvSpPr>
        <p:spPr>
          <a:xfrm>
            <a:off x="4180095" y="818592"/>
            <a:ext cx="8177368" cy="93639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4C673-1B9D-B341-85A6-E4C8BF0EE725}"/>
              </a:ext>
            </a:extLst>
          </p:cNvPr>
          <p:cNvSpPr/>
          <p:nvPr/>
        </p:nvSpPr>
        <p:spPr>
          <a:xfrm>
            <a:off x="365761" y="653143"/>
            <a:ext cx="3448593" cy="62701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15306-C12A-DB47-ADAF-8D436B0DEAC2}"/>
              </a:ext>
            </a:extLst>
          </p:cNvPr>
          <p:cNvSpPr/>
          <p:nvPr/>
        </p:nvSpPr>
        <p:spPr>
          <a:xfrm>
            <a:off x="12723204" y="104501"/>
            <a:ext cx="5564796" cy="42323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65D21-0357-8846-97C7-2EF4DFE3BAD4}"/>
              </a:ext>
            </a:extLst>
          </p:cNvPr>
          <p:cNvSpPr/>
          <p:nvPr/>
        </p:nvSpPr>
        <p:spPr>
          <a:xfrm>
            <a:off x="365761" y="7189461"/>
            <a:ext cx="3448593" cy="1066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CE304-B230-7E40-9350-0649F21FF808}"/>
              </a:ext>
            </a:extLst>
          </p:cNvPr>
          <p:cNvSpPr txBox="1"/>
          <p:nvPr/>
        </p:nvSpPr>
        <p:spPr>
          <a:xfrm>
            <a:off x="-3735977" y="3265714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2596C-EAE8-F745-BCD5-BE88BE970B99}"/>
              </a:ext>
            </a:extLst>
          </p:cNvPr>
          <p:cNvSpPr txBox="1"/>
          <p:nvPr/>
        </p:nvSpPr>
        <p:spPr>
          <a:xfrm>
            <a:off x="-1672046" y="8125097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ECBB-E936-1F4D-A069-BC5BEA0C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7FEB02-129B-E344-B45C-512DC9149E0C}"/>
              </a:ext>
            </a:extLst>
          </p:cNvPr>
          <p:cNvSpPr/>
          <p:nvPr/>
        </p:nvSpPr>
        <p:spPr>
          <a:xfrm>
            <a:off x="6687093" y="2564809"/>
            <a:ext cx="4650377" cy="1384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57EA1D-A931-5646-BC27-001821477E1D}"/>
              </a:ext>
            </a:extLst>
          </p:cNvPr>
          <p:cNvSpPr/>
          <p:nvPr/>
        </p:nvSpPr>
        <p:spPr>
          <a:xfrm>
            <a:off x="453934" y="4451169"/>
            <a:ext cx="4027714" cy="1384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NavBar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5ECF6-36EF-314F-B37C-948DA00B6756}"/>
              </a:ext>
            </a:extLst>
          </p:cNvPr>
          <p:cNvSpPr/>
          <p:nvPr/>
        </p:nvSpPr>
        <p:spPr>
          <a:xfrm>
            <a:off x="9012282" y="4451168"/>
            <a:ext cx="4027714" cy="1384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Suggestion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7A5BC-EA33-A848-8C10-524D7A468A56}"/>
              </a:ext>
            </a:extLst>
          </p:cNvPr>
          <p:cNvSpPr/>
          <p:nvPr/>
        </p:nvSpPr>
        <p:spPr>
          <a:xfrm>
            <a:off x="4836523" y="4451168"/>
            <a:ext cx="3820884" cy="1384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SearchBar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F1C52-D965-E642-ACA6-A3F73A298CE9}"/>
              </a:ext>
            </a:extLst>
          </p:cNvPr>
          <p:cNvSpPr/>
          <p:nvPr/>
        </p:nvSpPr>
        <p:spPr>
          <a:xfrm>
            <a:off x="13394872" y="4451169"/>
            <a:ext cx="4027714" cy="1384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22E5C-9F78-D14C-A5E3-62F9F9B585EB}"/>
              </a:ext>
            </a:extLst>
          </p:cNvPr>
          <p:cNvSpPr/>
          <p:nvPr/>
        </p:nvSpPr>
        <p:spPr>
          <a:xfrm>
            <a:off x="13394872" y="8046039"/>
            <a:ext cx="4027714" cy="1384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Like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FB0CE-00FD-D243-9BF4-CA7CFBCF3067}"/>
              </a:ext>
            </a:extLst>
          </p:cNvPr>
          <p:cNvSpPr/>
          <p:nvPr/>
        </p:nvSpPr>
        <p:spPr>
          <a:xfrm>
            <a:off x="13394872" y="6228806"/>
            <a:ext cx="4027714" cy="1384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Tweet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7126A-0242-6348-8103-AB427817E287}"/>
              </a:ext>
            </a:extLst>
          </p:cNvPr>
          <p:cNvSpPr/>
          <p:nvPr/>
        </p:nvSpPr>
        <p:spPr>
          <a:xfrm>
            <a:off x="9012282" y="6228805"/>
            <a:ext cx="4027714" cy="1384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Follow</a:t>
            </a:r>
          </a:p>
        </p:txBody>
      </p:sp>
    </p:spTree>
    <p:extLst>
      <p:ext uri="{BB962C8B-B14F-4D97-AF65-F5344CB8AC3E}">
        <p14:creationId xmlns:p14="http://schemas.microsoft.com/office/powerpoint/2010/main" val="281405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F6B8-2D8B-4544-B6DA-6D1453E3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component is a building block that is a reusable piece of UI. Putting them together results in a complete application!</a:t>
            </a:r>
          </a:p>
        </p:txBody>
      </p:sp>
    </p:spTree>
    <p:extLst>
      <p:ext uri="{BB962C8B-B14F-4D97-AF65-F5344CB8AC3E}">
        <p14:creationId xmlns:p14="http://schemas.microsoft.com/office/powerpoint/2010/main" val="29407593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, icon&#10;&#10;Description automatically generated">
            <a:extLst>
              <a:ext uri="{FF2B5EF4-FFF2-40B4-BE49-F238E27FC236}">
                <a16:creationId xmlns:a16="http://schemas.microsoft.com/office/drawing/2014/main" id="{177FA006-8D98-BD42-A766-C3A7D7055D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3438" y="2451100"/>
            <a:ext cx="5384800" cy="53848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ADF00-A9C0-9D4F-BC59-5100BD543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latin typeface="+mj-lt"/>
              </a:rPr>
              <a:t>Prerequisites</a:t>
            </a:r>
          </a:p>
          <a:p>
            <a:r>
              <a:rPr lang="en-US" dirty="0"/>
              <a:t>- JavaScript</a:t>
            </a:r>
          </a:p>
          <a:p>
            <a:r>
              <a:rPr lang="en-US" dirty="0"/>
              <a:t>- ES2017 basic knowledge</a:t>
            </a:r>
          </a:p>
          <a:p>
            <a:r>
              <a:rPr lang="en-US" dirty="0"/>
              <a:t>- HTML</a:t>
            </a:r>
          </a:p>
          <a:p>
            <a:r>
              <a:rPr lang="en-US" dirty="0"/>
              <a:t>- CSS</a:t>
            </a:r>
          </a:p>
        </p:txBody>
      </p:sp>
    </p:spTree>
    <p:extLst>
      <p:ext uri="{BB962C8B-B14F-4D97-AF65-F5344CB8AC3E}">
        <p14:creationId xmlns:p14="http://schemas.microsoft.com/office/powerpoint/2010/main" val="310445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5E6A-7AE4-0D4F-B912-9AA9C6EE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46B0B-BE86-DD42-A41B-699F55C6E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Define a component as an ES6 class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86D19E-B976-7E4D-9F22-A73208E62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2" y="1850208"/>
            <a:ext cx="15457594" cy="2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7618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5E6A-7AE4-0D4F-B912-9AA9C6EE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46B0B-BE86-DD42-A41B-699F55C6E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Define a component with a JS function.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82BC49-598E-1C45-88EB-4003989B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5" y="2126847"/>
            <a:ext cx="17019910" cy="22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2367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CA2A-492B-DA47-ABA2-12A8AB44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5522-5670-8945-91E7-B39284C87C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JSX  - JavaScript Expressions, not HTML</a:t>
            </a:r>
          </a:p>
          <a:p>
            <a:r>
              <a:rPr lang="en-US" dirty="0"/>
              <a:t>It is a syntax extension to JavaScript</a:t>
            </a:r>
          </a:p>
          <a:p>
            <a:r>
              <a:rPr lang="en-US" dirty="0"/>
              <a:t>Can use JSX inside if statements, for loops, accept is as arguments, and return it from functions!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C4D61-0E72-524C-990C-824A37E0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1" y="228600"/>
            <a:ext cx="12999394" cy="60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Functional Components</a:t>
            </a:r>
          </a:p>
        </p:txBody>
      </p:sp>
    </p:spTree>
    <p:extLst>
      <p:ext uri="{BB962C8B-B14F-4D97-AF65-F5344CB8AC3E}">
        <p14:creationId xmlns:p14="http://schemas.microsoft.com/office/powerpoint/2010/main" val="33908028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8AAAF7D-9262-5040-B379-1D8D85C4152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3438" y="2809151"/>
            <a:ext cx="5384800" cy="46686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3EDED-539F-664C-ABB0-999F6678A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components are a story of the past</a:t>
            </a:r>
          </a:p>
          <a:p>
            <a:r>
              <a:rPr lang="en-US" dirty="0"/>
              <a:t>Class components are confusing to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337850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DB7C-A7FE-A248-9654-92EBA151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React Functional Components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E1F54008-1287-6B44-B9EC-ED295B53E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300" y="3373672"/>
            <a:ext cx="5245100" cy="49572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9E502-6B18-314C-BE84-6E5501309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Simpler to learn and write</a:t>
            </a:r>
          </a:p>
          <a:p>
            <a:r>
              <a:rPr lang="en-US" dirty="0"/>
              <a:t>Less code</a:t>
            </a:r>
          </a:p>
          <a:p>
            <a:r>
              <a:rPr lang="en-US" dirty="0"/>
              <a:t>Easier to maintain and test</a:t>
            </a:r>
          </a:p>
          <a:p>
            <a:r>
              <a:rPr lang="en-US" dirty="0"/>
              <a:t>Hooks</a:t>
            </a:r>
          </a:p>
        </p:txBody>
      </p:sp>
    </p:spTree>
    <p:extLst>
      <p:ext uri="{BB962C8B-B14F-4D97-AF65-F5344CB8AC3E}">
        <p14:creationId xmlns:p14="http://schemas.microsoft.com/office/powerpoint/2010/main" val="413593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4FA0-CBAF-F341-8091-F018F86E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AC9CE1E7-FF79-E248-8704-135BEE9854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300" y="3159329"/>
            <a:ext cx="5245100" cy="53859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562AA-EE5E-D04C-88AF-E26B53BD9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Props are short for </a:t>
            </a:r>
            <a:r>
              <a:rPr lang="en-US" i="1" dirty="0"/>
              <a:t>Properties.</a:t>
            </a:r>
          </a:p>
          <a:p>
            <a:r>
              <a:rPr lang="en-US" dirty="0"/>
              <a:t>Components receive </a:t>
            </a:r>
            <a:r>
              <a:rPr lang="en-US" i="1" dirty="0"/>
              <a:t>props</a:t>
            </a:r>
            <a:r>
              <a:rPr lang="en-US" dirty="0"/>
              <a:t> from their parent.</a:t>
            </a:r>
          </a:p>
          <a:p>
            <a:r>
              <a:rPr lang="en-US" dirty="0"/>
              <a:t>Props are unchangeable within the component using it.</a:t>
            </a:r>
          </a:p>
          <a:p>
            <a:r>
              <a:rPr lang="en-US" dirty="0"/>
              <a:t>It helps you write reusable code.</a:t>
            </a:r>
          </a:p>
        </p:txBody>
      </p:sp>
    </p:spTree>
    <p:extLst>
      <p:ext uri="{BB962C8B-B14F-4D97-AF65-F5344CB8AC3E}">
        <p14:creationId xmlns:p14="http://schemas.microsoft.com/office/powerpoint/2010/main" val="271032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1BCF-023E-2145-B57A-880A5D16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Props to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68845-33D1-BC46-B56D-69E4A9697F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i="1" dirty="0">
                <a:solidFill>
                  <a:schemeClr val="accent2"/>
                </a:solidFill>
              </a:rPr>
              <a:t>Welcome</a:t>
            </a:r>
            <a:r>
              <a:rPr lang="en-US" dirty="0"/>
              <a:t> component accepts </a:t>
            </a:r>
            <a:r>
              <a:rPr lang="en-US" i="1" dirty="0"/>
              <a:t>props.</a:t>
            </a:r>
          </a:p>
          <a:p>
            <a:pPr marL="457200" indent="-457200">
              <a:buFontTx/>
              <a:buChar char="-"/>
            </a:pPr>
            <a:r>
              <a:rPr lang="en-US" i="1" dirty="0">
                <a:solidFill>
                  <a:schemeClr val="accent2"/>
                </a:solidFill>
              </a:rPr>
              <a:t>App</a:t>
            </a:r>
            <a:r>
              <a:rPr lang="en-US" dirty="0"/>
              <a:t> component calls </a:t>
            </a:r>
            <a:r>
              <a:rPr lang="en-US" i="1" dirty="0">
                <a:solidFill>
                  <a:schemeClr val="accent2"/>
                </a:solidFill>
              </a:rPr>
              <a:t>Welcome</a:t>
            </a:r>
            <a:r>
              <a:rPr lang="en-US" dirty="0"/>
              <a:t> and passes </a:t>
            </a:r>
            <a:r>
              <a:rPr lang="en-US" i="1" dirty="0"/>
              <a:t>props.</a:t>
            </a:r>
          </a:p>
          <a:p>
            <a:pPr marL="457200" indent="-457200">
              <a:buFontTx/>
              <a:buChar char="-"/>
            </a:pPr>
            <a:r>
              <a:rPr lang="en-US" dirty="0"/>
              <a:t>Different </a:t>
            </a:r>
            <a:r>
              <a:rPr lang="en-US" i="1" dirty="0"/>
              <a:t>props</a:t>
            </a:r>
            <a:r>
              <a:rPr lang="en-US" dirty="0"/>
              <a:t> can be passed each time </a:t>
            </a:r>
            <a:r>
              <a:rPr lang="en-US" i="1" dirty="0">
                <a:solidFill>
                  <a:schemeClr val="accent2"/>
                </a:solidFill>
              </a:rPr>
              <a:t>Welcome</a:t>
            </a:r>
            <a:r>
              <a:rPr lang="en-US" dirty="0"/>
              <a:t> is called.</a:t>
            </a:r>
          </a:p>
          <a:p>
            <a:pPr marL="457200" indent="-457200">
              <a:buFontTx/>
              <a:buChar char="-"/>
            </a:pPr>
            <a:r>
              <a:rPr lang="en-US" i="1" dirty="0"/>
              <a:t>Props </a:t>
            </a:r>
            <a:r>
              <a:rPr lang="en-US" dirty="0"/>
              <a:t>are ready-only inside </a:t>
            </a:r>
            <a:r>
              <a:rPr lang="en-US" i="1" dirty="0">
                <a:solidFill>
                  <a:schemeClr val="accent2"/>
                </a:solidFill>
              </a:rPr>
              <a:t>Welcome</a:t>
            </a:r>
            <a:r>
              <a:rPr lang="en-US" i="1" dirty="0"/>
              <a:t> </a:t>
            </a:r>
            <a:r>
              <a:rPr lang="en-US" dirty="0"/>
              <a:t>component.</a:t>
            </a:r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38087-1E4C-E241-8409-864A0175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2" y="353635"/>
            <a:ext cx="15192712" cy="154355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18A5062-096A-2D49-983C-3E90E822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81" y="2025493"/>
            <a:ext cx="7741594" cy="42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1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4FA0-CBAF-F341-8091-F018F86E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562AA-EE5E-D04C-88AF-E26B53BD9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State is internal to a component.</a:t>
            </a:r>
          </a:p>
          <a:p>
            <a:r>
              <a:rPr lang="en-US" dirty="0"/>
              <a:t>State can change within the component.</a:t>
            </a:r>
          </a:p>
          <a:p>
            <a:r>
              <a:rPr lang="en-US" dirty="0"/>
              <a:t>Anytime there is data that is going to change within a component – use state!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85F1AD2A-7773-7B40-B211-3A1894B30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3650" y="3267869"/>
            <a:ext cx="5232400" cy="5168900"/>
          </a:xfrm>
        </p:spPr>
      </p:pic>
    </p:spTree>
    <p:extLst>
      <p:ext uri="{BB962C8B-B14F-4D97-AF65-F5344CB8AC3E}">
        <p14:creationId xmlns:p14="http://schemas.microsoft.com/office/powerpoint/2010/main" val="2388208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1BCF-023E-2145-B57A-880A5D16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 within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68845-33D1-BC46-B56D-69E4A9697F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State is internal to component and can change within the component.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705AEB-19BF-3A41-9F0B-C768C195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1" y="484632"/>
            <a:ext cx="11719379" cy="53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9F38-D746-4CE4-AFA3-7AB5CA2D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JavaScript</a:t>
            </a:r>
          </a:p>
        </p:txBody>
      </p:sp>
    </p:spTree>
    <p:extLst>
      <p:ext uri="{BB962C8B-B14F-4D97-AF65-F5344CB8AC3E}">
        <p14:creationId xmlns:p14="http://schemas.microsoft.com/office/powerpoint/2010/main" val="429227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3CF-865E-F14F-9919-6227B8A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– “reacts” to state changes!</a:t>
            </a:r>
          </a:p>
        </p:txBody>
      </p:sp>
    </p:spTree>
    <p:extLst>
      <p:ext uri="{BB962C8B-B14F-4D97-AF65-F5344CB8AC3E}">
        <p14:creationId xmlns:p14="http://schemas.microsoft.com/office/powerpoint/2010/main" val="271961712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23CF-865E-F14F-9919-6227B8AE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70" y="1518681"/>
            <a:ext cx="16184880" cy="7739619"/>
          </a:xfrm>
        </p:spPr>
        <p:txBody>
          <a:bodyPr/>
          <a:lstStyle/>
          <a:p>
            <a:r>
              <a:rPr lang="en-US" dirty="0"/>
              <a:t>Hook is a special function that let’s you hook into React features, within functional components!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3F392-710D-C34C-AB8C-9AD9409DE484}"/>
              </a:ext>
            </a:extLst>
          </p:cNvPr>
          <p:cNvSpPr txBox="1"/>
          <p:nvPr/>
        </p:nvSpPr>
        <p:spPr>
          <a:xfrm>
            <a:off x="8486775" y="6200775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4856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9E56-C06C-8D4C-832C-C10AD31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useState</a:t>
            </a:r>
            <a:r>
              <a:rPr lang="en-US" dirty="0"/>
              <a:t> Hook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95A9E-1C61-D449-851A-8D7EFB15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Declares state variable.</a:t>
            </a:r>
          </a:p>
          <a:p>
            <a:r>
              <a:rPr lang="en-US" dirty="0"/>
              <a:t>Returns pair of values: current state and the function that updates it.</a:t>
            </a:r>
          </a:p>
        </p:txBody>
      </p:sp>
      <p:pic>
        <p:nvPicPr>
          <p:cNvPr id="5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F8964482-B959-5643-9276-E2D3FA83D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3650" y="3267869"/>
            <a:ext cx="5232400" cy="5168900"/>
          </a:xfrm>
        </p:spPr>
      </p:pic>
    </p:spTree>
    <p:extLst>
      <p:ext uri="{BB962C8B-B14F-4D97-AF65-F5344CB8AC3E}">
        <p14:creationId xmlns:p14="http://schemas.microsoft.com/office/powerpoint/2010/main" val="169611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down your components – when needed!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1B922-32C2-4866-4F97-61A7DD1B05C1}"/>
              </a:ext>
            </a:extLst>
          </p:cNvPr>
          <p:cNvSpPr txBox="1"/>
          <p:nvPr/>
        </p:nvSpPr>
        <p:spPr>
          <a:xfrm>
            <a:off x="17810018" y="2140527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1021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5A7F-DA62-F64A-93D3-3E680C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break down components?</a:t>
            </a:r>
          </a:p>
        </p:txBody>
      </p:sp>
      <p:pic>
        <p:nvPicPr>
          <p:cNvPr id="14" name="Content Placeholder 13" descr="Icon&#10;&#10;Description automatically generated">
            <a:extLst>
              <a:ext uri="{FF2B5EF4-FFF2-40B4-BE49-F238E27FC236}">
                <a16:creationId xmlns:a16="http://schemas.microsoft.com/office/drawing/2014/main" id="{31828549-3084-6B48-AE08-E1CEB7AF3B7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33513" y="2144713"/>
            <a:ext cx="1217612" cy="12176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0DE14-E482-8449-9F99-E470DC178F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Managing state is a nightmare</a:t>
            </a:r>
          </a:p>
        </p:txBody>
      </p:sp>
      <p:pic>
        <p:nvPicPr>
          <p:cNvPr id="16" name="Content Placeholder 15" descr="Logo, icon&#10;&#10;Description automatically generated">
            <a:extLst>
              <a:ext uri="{FF2B5EF4-FFF2-40B4-BE49-F238E27FC236}">
                <a16:creationId xmlns:a16="http://schemas.microsoft.com/office/drawing/2014/main" id="{9443E8F1-579F-CA44-A8B2-6ECAA9C9998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257300" y="3791489"/>
            <a:ext cx="1570038" cy="88157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B31673-7F4F-7740-AA35-72BC82E029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Performance concerns with re-rendering of application</a:t>
            </a:r>
          </a:p>
        </p:txBody>
      </p:sp>
      <p:pic>
        <p:nvPicPr>
          <p:cNvPr id="18" name="Content Placeholder 17" descr="A picture containing icon&#10;&#10;Description automatically generated">
            <a:extLst>
              <a:ext uri="{FF2B5EF4-FFF2-40B4-BE49-F238E27FC236}">
                <a16:creationId xmlns:a16="http://schemas.microsoft.com/office/drawing/2014/main" id="{A32D3C3D-6F85-0245-BFB4-8B342950A9B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1493074" y="5102225"/>
            <a:ext cx="1098490" cy="12160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687F72-AB62-9F4C-B802-EB3ABC511F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Code readability takes a hit</a:t>
            </a:r>
          </a:p>
        </p:txBody>
      </p:sp>
      <p:pic>
        <p:nvPicPr>
          <p:cNvPr id="20" name="Content Placeholder 19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95DD1CA0-119A-8C46-A8B7-0EDB6768581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/>
          <a:stretch>
            <a:fillRect/>
          </a:stretch>
        </p:blipFill>
        <p:spPr>
          <a:xfrm>
            <a:off x="1257300" y="6872784"/>
            <a:ext cx="1570038" cy="6308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E68418-690A-5D47-830C-28D557A2DE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Working with multiple developers on the codebase becomes challenging</a:t>
            </a:r>
          </a:p>
        </p:txBody>
      </p:sp>
      <p:pic>
        <p:nvPicPr>
          <p:cNvPr id="22" name="Content Placeholder 21" descr="Icon&#10;&#10;Description automatically generated">
            <a:extLst>
              <a:ext uri="{FF2B5EF4-FFF2-40B4-BE49-F238E27FC236}">
                <a16:creationId xmlns:a16="http://schemas.microsoft.com/office/drawing/2014/main" id="{5B09E472-8D08-3049-B29D-81610C372D5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6"/>
          <a:stretch>
            <a:fillRect/>
          </a:stretch>
        </p:blipFill>
        <p:spPr>
          <a:xfrm>
            <a:off x="1433375" y="8101013"/>
            <a:ext cx="1217887" cy="121602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511BEA-1BF9-B140-92AA-DDFDB05CDF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Testing code is harder</a:t>
            </a:r>
          </a:p>
        </p:txBody>
      </p:sp>
    </p:spTree>
    <p:extLst>
      <p:ext uri="{BB962C8B-B14F-4D97-AF65-F5344CB8AC3E}">
        <p14:creationId xmlns:p14="http://schemas.microsoft.com/office/powerpoint/2010/main" val="334677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Start with local state!</a:t>
            </a:r>
          </a:p>
        </p:txBody>
      </p:sp>
    </p:spTree>
    <p:extLst>
      <p:ext uri="{BB962C8B-B14F-4D97-AF65-F5344CB8AC3E}">
        <p14:creationId xmlns:p14="http://schemas.microsoft.com/office/powerpoint/2010/main" val="107966419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C821-367C-1548-8D55-ABB83178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D032-71D4-2E45-9EAB-09A4393AB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with local state first</a:t>
            </a:r>
          </a:p>
        </p:txBody>
      </p:sp>
      <p:pic>
        <p:nvPicPr>
          <p:cNvPr id="17" name="Content Placeholder 16" descr="Icon&#10;&#10;Description automatically generated">
            <a:extLst>
              <a:ext uri="{FF2B5EF4-FFF2-40B4-BE49-F238E27FC236}">
                <a16:creationId xmlns:a16="http://schemas.microsoft.com/office/drawing/2014/main" id="{79295AAF-FC0E-6F4F-B36F-AA8E5050AB0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3320713" y="3059410"/>
            <a:ext cx="3862387" cy="3498256"/>
          </a:xfrm>
        </p:spPr>
      </p:pic>
      <p:pic>
        <p:nvPicPr>
          <p:cNvPr id="13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135D0212-5E22-CF4A-90CB-8D57CEB337A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5134056" y="2874963"/>
            <a:ext cx="3762212" cy="3867150"/>
          </a:xfrm>
        </p:spPr>
      </p:pic>
      <p:pic>
        <p:nvPicPr>
          <p:cNvPr id="15" name="Content Placeholder 14" descr="Icon&#10;&#10;Description automatically generated">
            <a:extLst>
              <a:ext uri="{FF2B5EF4-FFF2-40B4-BE49-F238E27FC236}">
                <a16:creationId xmlns:a16="http://schemas.microsoft.com/office/drawing/2014/main" id="{40B7EBFC-217D-BE4E-8561-FDF8626043D5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9851887" y="2874963"/>
            <a:ext cx="2564088" cy="38671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634F76-A962-514D-AA51-82C11490A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Next choice: Context or external state management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A65113-B47D-6F41-A151-E99B7174AA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Pass down state via </a:t>
            </a:r>
            <a:r>
              <a:rPr lang="en-US" i="1" dirty="0"/>
              <a:t>props</a:t>
            </a:r>
            <a:r>
              <a:rPr lang="en-US" dirty="0"/>
              <a:t> if child component needs it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7CE9C3-CE32-684E-80B6-07BD9CF8C0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Lift state up if non-child component needs the data</a:t>
            </a:r>
          </a:p>
          <a:p>
            <a:endParaRPr lang="en-US" dirty="0"/>
          </a:p>
        </p:txBody>
      </p:sp>
      <p:pic>
        <p:nvPicPr>
          <p:cNvPr id="11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399FF773-820A-964F-B713-7664D839D93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/>
          <a:stretch>
            <a:fillRect/>
          </a:stretch>
        </p:blipFill>
        <p:spPr>
          <a:xfrm>
            <a:off x="965200" y="2898437"/>
            <a:ext cx="3862388" cy="3820201"/>
          </a:xfrm>
        </p:spPr>
      </p:pic>
    </p:spTree>
    <p:extLst>
      <p:ext uri="{BB962C8B-B14F-4D97-AF65-F5344CB8AC3E}">
        <p14:creationId xmlns:p14="http://schemas.microsoft.com/office/powerpoint/2010/main" val="3123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  <p:bldP spid="9" grpId="0" build="p"/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9E56-C06C-8D4C-832C-C10AD31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useContext</a:t>
            </a:r>
            <a:r>
              <a:rPr lang="en-US" dirty="0"/>
              <a:t> Hook</a:t>
            </a:r>
          </a:p>
        </p:txBody>
      </p:sp>
      <p:pic>
        <p:nvPicPr>
          <p:cNvPr id="7" name="Content Placeholder 6" descr="Icon, qr code&#10;&#10;Description automatically generated">
            <a:extLst>
              <a:ext uri="{FF2B5EF4-FFF2-40B4-BE49-F238E27FC236}">
                <a16:creationId xmlns:a16="http://schemas.microsoft.com/office/drawing/2014/main" id="{9F36396F-B24C-9546-BA58-8A6254B269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1500" y="3401219"/>
            <a:ext cx="4076700" cy="4902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95A9E-1C61-D449-851A-8D7EFB15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Context is designed to share data that is global for a tree of React components.</a:t>
            </a:r>
          </a:p>
          <a:p>
            <a:r>
              <a:rPr lang="en-US" dirty="0"/>
              <a:t>Avoid passing props through multiple layers of components.</a:t>
            </a:r>
          </a:p>
          <a:p>
            <a:r>
              <a:rPr lang="en-US" dirty="0"/>
              <a:t>Examples: Theme, demographic information, language, etc.. </a:t>
            </a:r>
          </a:p>
        </p:txBody>
      </p:sp>
    </p:spTree>
    <p:extLst>
      <p:ext uri="{BB962C8B-B14F-4D97-AF65-F5344CB8AC3E}">
        <p14:creationId xmlns:p14="http://schemas.microsoft.com/office/powerpoint/2010/main" val="26967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Easy setup with Create React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E1477-A4B9-1CF0-A11B-56E74F15D2AF}"/>
              </a:ext>
            </a:extLst>
          </p:cNvPr>
          <p:cNvSpPr txBox="1"/>
          <p:nvPr/>
        </p:nvSpPr>
        <p:spPr>
          <a:xfrm>
            <a:off x="15627927" y="6047509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584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C054-425C-654E-BBF4-22063FFE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React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9617A-C1D0-7A4A-950C-301880A53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139" y="3447859"/>
            <a:ext cx="11271721" cy="3391281"/>
          </a:xfrm>
        </p:spPr>
        <p:txBody>
          <a:bodyPr/>
          <a:lstStyle/>
          <a:p>
            <a:pPr algn="ctr"/>
            <a:r>
              <a:rPr lang="en-US" sz="4800" dirty="0" err="1"/>
              <a:t>npx</a:t>
            </a:r>
            <a:r>
              <a:rPr lang="en-US" sz="4800" dirty="0"/>
              <a:t> create-react-app project</a:t>
            </a:r>
          </a:p>
        </p:txBody>
      </p:sp>
    </p:spTree>
    <p:extLst>
      <p:ext uri="{BB962C8B-B14F-4D97-AF65-F5344CB8AC3E}">
        <p14:creationId xmlns:p14="http://schemas.microsoft.com/office/powerpoint/2010/main" val="98635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6A9E-4B8A-404E-AAF7-2336AC7F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1671006"/>
            <a:ext cx="17619785" cy="6944988"/>
          </a:xfrm>
        </p:spPr>
        <p:txBody>
          <a:bodyPr/>
          <a:lstStyle/>
          <a:p>
            <a:r>
              <a:rPr lang="en-US" dirty="0"/>
              <a:t>According to Stack Overflow's Annual Survey of 2022, for the 10</a:t>
            </a:r>
            <a:r>
              <a:rPr lang="en-US" baseline="30000" dirty="0"/>
              <a:t>th</a:t>
            </a:r>
            <a:r>
              <a:rPr lang="en-US" dirty="0"/>
              <a:t> year in a row, JavaScript is ranked as the most commonly used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66158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 3: TypeScript is a life saver!</a:t>
            </a:r>
          </a:p>
        </p:txBody>
      </p:sp>
    </p:spTree>
    <p:extLst>
      <p:ext uri="{BB962C8B-B14F-4D97-AF65-F5344CB8AC3E}">
        <p14:creationId xmlns:p14="http://schemas.microsoft.com/office/powerpoint/2010/main" val="400259864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236-0EC0-7A4A-A922-C26541B3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TypeScript?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3DC9-611F-104D-8FD2-1F162BE9C2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Intellisense is accurate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D2F77-ACD0-404F-9F09-D3EE1B5F61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Catch problems early 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8D68A-69F8-E44B-8659-B7BFB14DDF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Easier to refactor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132EE-9BF6-FD47-9D45-ED059AA25A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Easier to maintain and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A28CE8-CDA7-CC4B-89E9-E7388708DC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Readable code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20BCA-12C9-DD48-9ADE-3C172A4789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High quality documentation (</a:t>
            </a:r>
            <a:r>
              <a:rPr lang="en-US" dirty="0" err="1"/>
              <a:t>TSDoc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56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CF2C-2C65-3D45-9D9F-8ADCA3E2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in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0969-9668-6F4E-A9F5-C834ACA0E1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Interface defines the </a:t>
            </a:r>
            <a:r>
              <a:rPr lang="en-US" i="1" dirty="0"/>
              <a:t>props</a:t>
            </a:r>
            <a:r>
              <a:rPr lang="en-US" dirty="0"/>
              <a:t> that are accepted by the component using an object type</a:t>
            </a:r>
          </a:p>
          <a:p>
            <a:endParaRPr lang="en-US" dirty="0"/>
          </a:p>
          <a:p>
            <a:r>
              <a:rPr lang="en-US" i="1" dirty="0" err="1"/>
              <a:t>MessageProps</a:t>
            </a:r>
            <a:r>
              <a:rPr lang="en-US" dirty="0"/>
              <a:t> is the interface that describes the </a:t>
            </a:r>
            <a:r>
              <a:rPr lang="en-US" i="1" dirty="0"/>
              <a:t>props</a:t>
            </a:r>
            <a:r>
              <a:rPr lang="en-US" dirty="0"/>
              <a:t> the component accepts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710077-78B6-3D47-91C9-5B1AACE1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" y="484632"/>
            <a:ext cx="11459936" cy="55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10CB-DA62-6E47-9FBC-8B696AD1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Test, Test and Test!</a:t>
            </a:r>
          </a:p>
        </p:txBody>
      </p:sp>
    </p:spTree>
    <p:extLst>
      <p:ext uri="{BB962C8B-B14F-4D97-AF65-F5344CB8AC3E}">
        <p14:creationId xmlns:p14="http://schemas.microsoft.com/office/powerpoint/2010/main" val="402656572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14A-49A7-6845-AD81-CA931BF1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</a:t>
            </a:r>
          </a:p>
        </p:txBody>
      </p:sp>
      <p:pic>
        <p:nvPicPr>
          <p:cNvPr id="10" name="Content Placeholder 9" descr="Logo, icon&#10;&#10;Description automatically generated">
            <a:extLst>
              <a:ext uri="{FF2B5EF4-FFF2-40B4-BE49-F238E27FC236}">
                <a16:creationId xmlns:a16="http://schemas.microsoft.com/office/drawing/2014/main" id="{7916A917-8A7F-5440-8196-A4835669F2F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917700" y="3030538"/>
            <a:ext cx="3657600" cy="3657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F0EBE-0133-6A4C-92B8-6E38D924DD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Unit testing - Jest</a:t>
            </a:r>
          </a:p>
        </p:txBody>
      </p:sp>
      <p:pic>
        <p:nvPicPr>
          <p:cNvPr id="18" name="Content Placeholder 17" descr="Icon&#10;&#10;Description automatically generated">
            <a:extLst>
              <a:ext uri="{FF2B5EF4-FFF2-40B4-BE49-F238E27FC236}">
                <a16:creationId xmlns:a16="http://schemas.microsoft.com/office/drawing/2014/main" id="{49425D34-F0ED-5742-8315-BEDED2D6470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12606526" y="3030538"/>
            <a:ext cx="3869948" cy="36576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66D97D-A134-194D-8616-C4899B3008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Automated End-to-end tests - Cypress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A01AE2-3B85-814C-B9DE-4CD5DAECFE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Component testing – React testing library</a:t>
            </a:r>
          </a:p>
        </p:txBody>
      </p:sp>
      <p:pic>
        <p:nvPicPr>
          <p:cNvPr id="16" name="Content Placeholder 15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004CA7BD-3467-814F-9E0D-8087E2CFFAB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/>
          <a:stretch>
            <a:fillRect/>
          </a:stretch>
        </p:blipFill>
        <p:spPr>
          <a:xfrm>
            <a:off x="7301360" y="3030538"/>
            <a:ext cx="3685279" cy="3657600"/>
          </a:xfrm>
        </p:spPr>
      </p:pic>
    </p:spTree>
    <p:extLst>
      <p:ext uri="{BB962C8B-B14F-4D97-AF65-F5344CB8AC3E}">
        <p14:creationId xmlns:p14="http://schemas.microsoft.com/office/powerpoint/2010/main" val="15033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2BE-5802-DC48-9E0A-EE5F80CE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JS Survey 2021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B18B8CD-B9C7-8C4C-B9C4-A4AFEC26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8" y="2282654"/>
            <a:ext cx="10976403" cy="71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9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33B35-1E10-B34E-BA87-601FEC66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49" y="0"/>
            <a:ext cx="6965156" cy="10287000"/>
          </a:xfrm>
          <a:prstGeom prst="rect">
            <a:avLst/>
          </a:prstGeom>
        </p:spPr>
      </p:pic>
      <p:pic>
        <p:nvPicPr>
          <p:cNvPr id="3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3542DCD-2828-BD62-E8E2-88EB70A6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859" y="1876183"/>
            <a:ext cx="2622664" cy="2695817"/>
          </a:xfrm>
          <a:prstGeom prst="rect">
            <a:avLst/>
          </a:prstGeom>
        </p:spPr>
      </p:pic>
      <p:pic>
        <p:nvPicPr>
          <p:cNvPr id="4" name="Content Placeholder 17" descr="Icon&#10;&#10;Description automatically generated">
            <a:extLst>
              <a:ext uri="{FF2B5EF4-FFF2-40B4-BE49-F238E27FC236}">
                <a16:creationId xmlns:a16="http://schemas.microsoft.com/office/drawing/2014/main" id="{90FDD3B1-113B-4D2F-0633-75A9A7D4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677" y="2091897"/>
            <a:ext cx="2852328" cy="269581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F3C27F-22B1-5196-B052-2EDAA96C2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035" y="5715000"/>
            <a:ext cx="2695817" cy="26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CBD9-1FD4-A247-B5F9-41B72A80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DEA9D-26AF-2840-9353-74068C5EC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  <a:p>
            <a:r>
              <a:rPr lang="en-US" dirty="0"/>
              <a:t>Data fetching</a:t>
            </a:r>
          </a:p>
          <a:p>
            <a:r>
              <a:rPr lang="en-US" dirty="0"/>
              <a:t>Server-side rendering</a:t>
            </a:r>
          </a:p>
          <a:p>
            <a:r>
              <a:rPr lang="en-US" dirty="0"/>
              <a:t>Search Engine Optimization</a:t>
            </a:r>
          </a:p>
          <a:p>
            <a:r>
              <a:rPr lang="en-US" dirty="0"/>
              <a:t>Image Optimization</a:t>
            </a:r>
          </a:p>
          <a:p>
            <a:r>
              <a:rPr lang="en-US" dirty="0"/>
              <a:t>Bundling</a:t>
            </a:r>
          </a:p>
          <a:p>
            <a:r>
              <a:rPr lang="en-US" dirty="0"/>
              <a:t>Code Splitting</a:t>
            </a:r>
          </a:p>
          <a:p>
            <a:pPr marL="0" indent="0">
              <a:buNone/>
            </a:pPr>
            <a:r>
              <a:rPr lang="en-US" dirty="0"/>
              <a:t> Deployment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9D1ABA8-27EB-20B7-77D2-E4761AF57B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300" y="3229769"/>
            <a:ext cx="5245100" cy="5245100"/>
          </a:xfrm>
        </p:spPr>
      </p:pic>
    </p:spTree>
    <p:extLst>
      <p:ext uri="{BB962C8B-B14F-4D97-AF65-F5344CB8AC3E}">
        <p14:creationId xmlns:p14="http://schemas.microsoft.com/office/powerpoint/2010/main" val="2742138883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DBE2E0-446B-4E48-880D-73111254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</p:spPr>
        <p:txBody>
          <a:bodyPr anchor="ctr">
            <a:normAutofit/>
          </a:bodyPr>
          <a:lstStyle/>
          <a:p>
            <a:r>
              <a:rPr lang="en-US" sz="5200"/>
              <a:t>What is </a:t>
            </a:r>
            <a:r>
              <a:rPr lang="en-US" sz="5200" err="1"/>
              <a:t>Next.js</a:t>
            </a:r>
            <a:r>
              <a:rPr lang="en-US" sz="5200"/>
              <a:t>?</a:t>
            </a:r>
          </a:p>
        </p:txBody>
      </p:sp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BB5C6E29-B463-00CD-A9A9-5096EFC17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7299" y="3105797"/>
            <a:ext cx="5245102" cy="5492254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99AB78-F8CB-41ED-98A4-FBFFEE1C8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9840" y="2438401"/>
            <a:ext cx="9763760" cy="6827046"/>
          </a:xfrm>
        </p:spPr>
        <p:txBody>
          <a:bodyPr anchor="ctr">
            <a:normAutofit/>
          </a:bodyPr>
          <a:lstStyle/>
          <a:p>
            <a:r>
              <a:rPr lang="en-US" dirty="0" err="1"/>
              <a:t>Next.js</a:t>
            </a:r>
            <a:r>
              <a:rPr lang="en-US" dirty="0"/>
              <a:t> is a flexible React framework that gives you building blocks to create fast web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8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File-system Routing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Hybrid: SSG and SSR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Incremental Static Regeneration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and font optimization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Automatic bundle splitting and lazy loading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Automatic TypeScript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C5319-73EE-D50D-C741-6C674D0FB2FA}"/>
              </a:ext>
            </a:extLst>
          </p:cNvPr>
          <p:cNvSpPr txBox="1"/>
          <p:nvPr/>
        </p:nvSpPr>
        <p:spPr>
          <a:xfrm>
            <a:off x="4082902" y="3040912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5" name="Content Placeholder 24" descr="Icon&#10;&#10;Description automatically generated">
            <a:extLst>
              <a:ext uri="{FF2B5EF4-FFF2-40B4-BE49-F238E27FC236}">
                <a16:creationId xmlns:a16="http://schemas.microsoft.com/office/drawing/2014/main" id="{677E651E-DA4F-EECC-BC69-B1C9DFB18CB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456670" y="2535238"/>
            <a:ext cx="1241147" cy="1639887"/>
          </a:xfrm>
        </p:spPr>
      </p:pic>
      <p:pic>
        <p:nvPicPr>
          <p:cNvPr id="36" name="Content Placeholder 35" descr="Icon&#10;&#10;Description automatically generated with medium confidence">
            <a:extLst>
              <a:ext uri="{FF2B5EF4-FFF2-40B4-BE49-F238E27FC236}">
                <a16:creationId xmlns:a16="http://schemas.microsoft.com/office/drawing/2014/main" id="{771943C3-4809-3049-E31F-38884EB4E7C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1257300" y="5024693"/>
            <a:ext cx="1639888" cy="1296476"/>
          </a:xfrm>
        </p:spPr>
      </p:pic>
      <p:pic>
        <p:nvPicPr>
          <p:cNvPr id="39" name="Content Placeholder 38" descr="Icon&#10;&#10;Description automatically generated">
            <a:extLst>
              <a:ext uri="{FF2B5EF4-FFF2-40B4-BE49-F238E27FC236}">
                <a16:creationId xmlns:a16="http://schemas.microsoft.com/office/drawing/2014/main" id="{5920E4EA-9DC8-8595-772E-2A1A46A7699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5"/>
          <a:stretch>
            <a:fillRect/>
          </a:stretch>
        </p:blipFill>
        <p:spPr>
          <a:xfrm>
            <a:off x="1257300" y="7420767"/>
            <a:ext cx="1639888" cy="1144591"/>
          </a:xfrm>
        </p:spPr>
      </p:pic>
      <p:pic>
        <p:nvPicPr>
          <p:cNvPr id="33" name="Content Placeholder 32" descr="Icon&#10;&#10;Description automatically generated">
            <a:extLst>
              <a:ext uri="{FF2B5EF4-FFF2-40B4-BE49-F238E27FC236}">
                <a16:creationId xmlns:a16="http://schemas.microsoft.com/office/drawing/2014/main" id="{2FE58EED-FF6A-13FE-6348-31BB10AD305E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6"/>
          <a:stretch>
            <a:fillRect/>
          </a:stretch>
        </p:blipFill>
        <p:spPr>
          <a:xfrm>
            <a:off x="9685649" y="7172325"/>
            <a:ext cx="1372564" cy="1641475"/>
          </a:xfrm>
        </p:spPr>
      </p:pic>
      <p:pic>
        <p:nvPicPr>
          <p:cNvPr id="31" name="Content Placeholder 30" descr="Icon&#10;&#10;Description automatically generated">
            <a:extLst>
              <a:ext uri="{FF2B5EF4-FFF2-40B4-BE49-F238E27FC236}">
                <a16:creationId xmlns:a16="http://schemas.microsoft.com/office/drawing/2014/main" id="{CC989F97-D188-10E7-E2A0-FD6D71149F77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/>
          <a:stretch>
            <a:fillRect/>
          </a:stretch>
        </p:blipFill>
        <p:spPr>
          <a:xfrm>
            <a:off x="9734980" y="4852988"/>
            <a:ext cx="1273903" cy="1639887"/>
          </a:xfrm>
        </p:spPr>
      </p:pic>
      <p:pic>
        <p:nvPicPr>
          <p:cNvPr id="28" name="Content Placeholder 27" descr="A picture containing icon&#10;&#10;Description automatically generated">
            <a:extLst>
              <a:ext uri="{FF2B5EF4-FFF2-40B4-BE49-F238E27FC236}">
                <a16:creationId xmlns:a16="http://schemas.microsoft.com/office/drawing/2014/main" id="{BDCC3227-AB31-25FF-3C1E-107C04CEF0B8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8"/>
          <a:stretch>
            <a:fillRect/>
          </a:stretch>
        </p:blipFill>
        <p:spPr>
          <a:xfrm>
            <a:off x="9634587" y="2535238"/>
            <a:ext cx="1474689" cy="1639887"/>
          </a:xfrm>
        </p:spPr>
      </p:pic>
    </p:spTree>
    <p:extLst>
      <p:ext uri="{BB962C8B-B14F-4D97-AF65-F5344CB8AC3E}">
        <p14:creationId xmlns:p14="http://schemas.microsoft.com/office/powerpoint/2010/main" val="200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0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60E7-29FE-48D8-89B4-C95B64EC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30" y="548954"/>
            <a:ext cx="16168457" cy="655697"/>
          </a:xfrm>
        </p:spPr>
        <p:txBody>
          <a:bodyPr/>
          <a:lstStyle/>
          <a:p>
            <a:r>
              <a:rPr lang="en-US"/>
              <a:t>Stack Overflow Survey Results 2022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CE9E212-3D18-FF27-160F-B4AE8CF5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49" y="1528873"/>
            <a:ext cx="16687901" cy="82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8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3A87-F293-4E9F-9D23-DD342B24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90" y="1671006"/>
            <a:ext cx="17257221" cy="7331679"/>
          </a:xfrm>
        </p:spPr>
        <p:txBody>
          <a:bodyPr/>
          <a:lstStyle/>
          <a:p>
            <a:r>
              <a:rPr lang="en-US" dirty="0" err="1"/>
              <a:t>Next.js</a:t>
            </a:r>
            <a:r>
              <a:rPr lang="en-US" dirty="0"/>
              <a:t> is a React Framework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2491726269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11CA-1417-824B-8E28-5633F93C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4728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A719D5-2786-4B38-93B5-7798B5CB9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09475" y="4443412"/>
            <a:ext cx="5149850" cy="2557463"/>
          </a:xfrm>
        </p:spPr>
        <p:txBody>
          <a:bodyPr/>
          <a:lstStyle/>
          <a:p>
            <a:r>
              <a:rPr lang="en-US" dirty="0"/>
              <a:t>Checkout my courses on Pluralsight on React Native, </a:t>
            </a:r>
            <a:r>
              <a:rPr lang="en-US" dirty="0" err="1"/>
              <a:t>GraphQL</a:t>
            </a:r>
            <a:r>
              <a:rPr lang="en-US" dirty="0"/>
              <a:t>, Cypress, etc..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A0E5CD-8C8E-3355-08A2-28B92FE3C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8"/>
          <a:stretch/>
        </p:blipFill>
        <p:spPr>
          <a:xfrm>
            <a:off x="-1" y="0"/>
            <a:ext cx="116612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05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11CA-1417-824B-8E28-5633F93C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AdhithiRavi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3F64B-6E66-0144-A144-F78082CBE1EA}"/>
              </a:ext>
            </a:extLst>
          </p:cNvPr>
          <p:cNvSpPr txBox="1"/>
          <p:nvPr/>
        </p:nvSpPr>
        <p:spPr>
          <a:xfrm>
            <a:off x="8629650" y="4486275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2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9F38-D746-4CE4-AFA3-7AB5CA2D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React?</a:t>
            </a:r>
          </a:p>
        </p:txBody>
      </p:sp>
    </p:spTree>
    <p:extLst>
      <p:ext uri="{BB962C8B-B14F-4D97-AF65-F5344CB8AC3E}">
        <p14:creationId xmlns:p14="http://schemas.microsoft.com/office/powerpoint/2010/main" val="222725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39C8-8FAB-AD47-A711-76B8CE06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is a JavaScript library for building rich user interfaces.</a:t>
            </a:r>
          </a:p>
        </p:txBody>
      </p:sp>
    </p:spTree>
    <p:extLst>
      <p:ext uri="{BB962C8B-B14F-4D97-AF65-F5344CB8AC3E}">
        <p14:creationId xmlns:p14="http://schemas.microsoft.com/office/powerpoint/2010/main" val="22619132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1B5241-F09D-E686-5AE6-0A92CE50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51" y="1179591"/>
            <a:ext cx="11686906" cy="394432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98A5D-16EE-8B44-B0FD-63710932E9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3341" y="5992498"/>
            <a:ext cx="14961326" cy="1114424"/>
          </a:xfrm>
        </p:spPr>
        <p:txBody>
          <a:bodyPr anchor="ctr">
            <a:normAutofit/>
          </a:bodyPr>
          <a:lstStyle/>
          <a:p>
            <a:r>
              <a:rPr lang="en-US" dirty="0"/>
              <a:t>Most Wanted Web Frameworks 2022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AA4A99-D08B-D452-D2B7-0962F180A9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2620" y="7245353"/>
            <a:ext cx="9242768" cy="1708160"/>
          </a:xfrm>
        </p:spPr>
        <p:txBody>
          <a:bodyPr/>
          <a:lstStyle/>
          <a:p>
            <a:r>
              <a:rPr lang="en-US" dirty="0" err="1"/>
              <a:t>React.js</a:t>
            </a:r>
            <a:r>
              <a:rPr lang="en-US" dirty="0"/>
              <a:t> completes its fifth year as most wanted in the stack overflow developer survey!</a:t>
            </a:r>
          </a:p>
        </p:txBody>
      </p:sp>
    </p:spTree>
    <p:extLst>
      <p:ext uri="{BB962C8B-B14F-4D97-AF65-F5344CB8AC3E}">
        <p14:creationId xmlns:p14="http://schemas.microsoft.com/office/powerpoint/2010/main" val="34313393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FE518-8897-452D-AAED-9C70B5EE2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548" y="650681"/>
            <a:ext cx="5988503" cy="8985638"/>
          </a:xfrm>
        </p:spPr>
        <p:txBody>
          <a:bodyPr/>
          <a:lstStyle/>
          <a:p>
            <a:r>
              <a:rPr lang="en-US" dirty="0"/>
              <a:t>Component-based architecture</a:t>
            </a:r>
          </a:p>
          <a:p>
            <a:r>
              <a:rPr lang="en-US" dirty="0"/>
              <a:t>Reuse of components</a:t>
            </a:r>
          </a:p>
          <a:p>
            <a:r>
              <a:rPr lang="en-US" dirty="0"/>
              <a:t>One directional data flow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DBE39-FE16-422D-BC6B-8D75030059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893" y="2397920"/>
            <a:ext cx="6581960" cy="546973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4E2DE6-8BC7-44E2-B4B9-7E0E93F0C27E}"/>
              </a:ext>
            </a:extLst>
          </p:cNvPr>
          <p:cNvSpPr txBox="1">
            <a:spLocks/>
          </p:cNvSpPr>
          <p:nvPr/>
        </p:nvSpPr>
        <p:spPr>
          <a:xfrm>
            <a:off x="4225643" y="1155986"/>
            <a:ext cx="16168457" cy="655697"/>
          </a:xfrm>
          <a:prstGeom prst="rect">
            <a:avLst/>
          </a:prstGeom>
        </p:spPr>
        <p:txBody>
          <a:bodyPr/>
          <a:lstStyle>
            <a:lvl1pPr algn="ctr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Gotham Light" charset="0"/>
                <a:cs typeface="Gotham Light" charset="0"/>
              </a:defRPr>
            </a:lvl1pPr>
          </a:lstStyle>
          <a:p>
            <a:r>
              <a:rPr lang="en-US" sz="5400" dirty="0"/>
              <a:t> Everything Is a Component</a:t>
            </a:r>
          </a:p>
        </p:txBody>
      </p:sp>
    </p:spTree>
    <p:extLst>
      <p:ext uri="{BB962C8B-B14F-4D97-AF65-F5344CB8AC3E}">
        <p14:creationId xmlns:p14="http://schemas.microsoft.com/office/powerpoint/2010/main" val="1187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2021.05.a" id="{0D987072-5DAC-A242-92AF-5A43A3A1BC01}" vid="{F6CF87E2-56CC-CF4A-842C-FF1634A9E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26568</TotalTime>
  <Words>869</Words>
  <Application>Microsoft Macintosh PowerPoint</Application>
  <PresentationFormat>Custom</PresentationFormat>
  <Paragraphs>186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Arial</vt:lpstr>
      <vt:lpstr>Calibri</vt:lpstr>
      <vt:lpstr>Consolas</vt:lpstr>
      <vt:lpstr>Gotham Book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Code in JavaScript</vt:lpstr>
      <vt:lpstr>According to Stack Overflow's Annual Survey of 2022, for the 10th year in a row, JavaScript is ranked as the most commonly used programming language.</vt:lpstr>
      <vt:lpstr>Stack Overflow Survey Results 2022</vt:lpstr>
      <vt:lpstr>What is React?</vt:lpstr>
      <vt:lpstr>React is a JavaScript library for building rich user interfaces.</vt:lpstr>
      <vt:lpstr>PowerPoint Presentation</vt:lpstr>
      <vt:lpstr>PowerPoint Presentation</vt:lpstr>
      <vt:lpstr>PowerPoint Presentation</vt:lpstr>
      <vt:lpstr>Framework vs. Library</vt:lpstr>
      <vt:lpstr>PowerPoint Presentation</vt:lpstr>
      <vt:lpstr>PowerPoint Presentation</vt:lpstr>
      <vt:lpstr>PowerPoint Presentation</vt:lpstr>
      <vt:lpstr>React Components</vt:lpstr>
      <vt:lpstr>Components</vt:lpstr>
      <vt:lpstr>PowerPoint Presentation</vt:lpstr>
      <vt:lpstr>Components Structure</vt:lpstr>
      <vt:lpstr>Each component is a building block that is a reusable piece of UI. Putting them together results in a complete application!</vt:lpstr>
      <vt:lpstr>React Component</vt:lpstr>
      <vt:lpstr>React Component</vt:lpstr>
      <vt:lpstr>JSX</vt:lpstr>
      <vt:lpstr>Use Functional Components</vt:lpstr>
      <vt:lpstr>PowerPoint Presentation</vt:lpstr>
      <vt:lpstr>Write React Functional Components</vt:lpstr>
      <vt:lpstr>Props</vt:lpstr>
      <vt:lpstr>Passing Props to Components</vt:lpstr>
      <vt:lpstr>State</vt:lpstr>
      <vt:lpstr>Using State within Components</vt:lpstr>
      <vt:lpstr>React – “reacts” to state changes!</vt:lpstr>
      <vt:lpstr>Hook is a special function that let’s you hook into React features, within functional components!</vt:lpstr>
      <vt:lpstr>useState Hook</vt:lpstr>
      <vt:lpstr>Break down your components – when needed!</vt:lpstr>
      <vt:lpstr>When do I break down components?</vt:lpstr>
      <vt:lpstr>Start with local state!</vt:lpstr>
      <vt:lpstr>State Management</vt:lpstr>
      <vt:lpstr>useContext Hook</vt:lpstr>
      <vt:lpstr>Easy setup with Create React Apps</vt:lpstr>
      <vt:lpstr>Create React App</vt:lpstr>
      <vt:lpstr>Lesson 3: TypeScript is a life saver!</vt:lpstr>
      <vt:lpstr>Why TypeScript?</vt:lpstr>
      <vt:lpstr>Component in TypeScript</vt:lpstr>
      <vt:lpstr>Test, Test and Test!</vt:lpstr>
      <vt:lpstr>Types of Testing</vt:lpstr>
      <vt:lpstr>State of JS Survey 2021</vt:lpstr>
      <vt:lpstr>PowerPoint Presentation</vt:lpstr>
      <vt:lpstr>Developer Decisions</vt:lpstr>
      <vt:lpstr>What is Next.js?</vt:lpstr>
      <vt:lpstr>Next Features</vt:lpstr>
      <vt:lpstr>Next.js is a React Framework for Production</vt:lpstr>
      <vt:lpstr>Thank You!</vt:lpstr>
      <vt:lpstr>PowerPoint Presentation</vt:lpstr>
      <vt:lpstr>@AdhithiRavi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Adhithi Ravichandran</dc:creator>
  <cp:lastModifiedBy>Adhithi Ravichandran</cp:lastModifiedBy>
  <cp:revision>175</cp:revision>
  <cp:lastPrinted>2021-01-14T21:20:43Z</cp:lastPrinted>
  <dcterms:created xsi:type="dcterms:W3CDTF">2021-06-02T18:45:56Z</dcterms:created>
  <dcterms:modified xsi:type="dcterms:W3CDTF">2022-09-28T13:51:09Z</dcterms:modified>
</cp:coreProperties>
</file>